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2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B500A00-A382-486F-8AED-2FB3E4160716}" type="datetime1">
              <a:rPr lang="it-IT" smtClean="0"/>
              <a:t>07/02/2023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3CC045-A227-46AD-B8C5-19A814725413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7EF432-4631-4A6F-A08E-16895291F647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D512D7-A170-40AE-AB51-A6118912CFED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FCFAE4-3AAD-4B88-B923-E79DCED785B8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 di testo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Casella di testo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D3E372-EBFB-4513-BBFB-D04F1C8A7D35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739C3F-06CE-4449-9EFC-2F2D455A8782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 di testo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Casella di testo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6F5BFD-F843-43AB-AE63-6ED1014827B5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62C55B-CC9A-4B83-AC49-0F169A9EF7A0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70F961-5DE2-4586-841F-9A5D51ED8A52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6276C1-D19D-4DD3-8949-30AA342CBCCD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2CA4D3-9D06-43D5-BF30-E1048D421CA6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109252-DEFB-48D9-9C74-593D6C26BFF8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AFD143-DFD6-4AEA-A942-68C75B0511CE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03440B-6CA5-444A-B726-D27C18D69F3D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24B208-55BF-443E-ABA9-4996A7A54B4D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4B6926-3743-4687-ABB5-06A739A04094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9EB5-0AF2-4024-930B-773E01AFF0C3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BB7A8279-29C4-47A4-9EFE-B78D91E40077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C723B6C3-933D-4D0D-BE2E-BF1108C86A00}" type="datetime1">
              <a:rPr lang="it-IT" noProof="0" smtClean="0"/>
              <a:t>07/02/2023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 useBgFill="1">
        <p:nvSpPr>
          <p:cNvPr id="29" name="Rettangolo arrotondato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726619"/>
          </a:xfrm>
        </p:spPr>
        <p:txBody>
          <a:bodyPr rtlCol="0">
            <a:normAutofit/>
          </a:bodyPr>
          <a:lstStyle/>
          <a:p>
            <a:r>
              <a:rPr lang="it-IT" sz="4000" dirty="0"/>
              <a:t>Automation Engineering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79" y="2895513"/>
            <a:ext cx="8676222" cy="795587"/>
          </a:xfrm>
        </p:spPr>
        <p:txBody>
          <a:bodyPr rtlCol="0">
            <a:normAutofit/>
          </a:bodyPr>
          <a:lstStyle/>
          <a:p>
            <a:pPr rtl="0"/>
            <a:r>
              <a:rPr lang="it-IT" sz="2800" dirty="0"/>
              <a:t>Real Time Scheduling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E99448-23BB-D6AD-D4B5-481AD5C64980}"/>
              </a:ext>
            </a:extLst>
          </p:cNvPr>
          <p:cNvSpPr txBox="1"/>
          <p:nvPr/>
        </p:nvSpPr>
        <p:spPr>
          <a:xfrm>
            <a:off x="8052457" y="4245024"/>
            <a:ext cx="4749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University of Calabria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9EBE81B-C17A-E934-35FE-EBC627D98413}"/>
              </a:ext>
            </a:extLst>
          </p:cNvPr>
          <p:cNvSpPr txBox="1"/>
          <p:nvPr/>
        </p:nvSpPr>
        <p:spPr>
          <a:xfrm>
            <a:off x="9223899" y="4509856"/>
            <a:ext cx="2871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Nicola Corea</a:t>
            </a: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443A867A-92B2-A010-1D81-2817F0A80D03}"/>
              </a:ext>
            </a:extLst>
          </p:cNvPr>
          <p:cNvSpPr txBox="1"/>
          <p:nvPr/>
        </p:nvSpPr>
        <p:spPr>
          <a:xfrm>
            <a:off x="399495" y="461639"/>
            <a:ext cx="11700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il calcolo conviene vedere l’equazione precedente in veste ricorrente sui tempi di risposta…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136A5D4-3899-8E0D-CC78-263AA4B95468}"/>
                  </a:ext>
                </a:extLst>
              </p:cNvPr>
              <p:cNvSpPr txBox="1"/>
              <p:nvPr/>
            </p:nvSpPr>
            <p:spPr>
              <a:xfrm>
                <a:off x="1811045" y="1020931"/>
                <a:ext cx="7288567" cy="8115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h𝑝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b>
                        <m:sup/>
                        <m:e>
                          <m:d>
                            <m:dPr>
                              <m:begChr m:val="⌈"/>
                              <m:endChr m:val="⌉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bSup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136A5D4-3899-8E0D-CC78-263AA4B95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1045" y="1020931"/>
                <a:ext cx="7288567" cy="8115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6B4E2FC-C056-9099-9DF5-354764ECE35E}"/>
                  </a:ext>
                </a:extLst>
              </p:cNvPr>
              <p:cNvSpPr txBox="1"/>
              <p:nvPr/>
            </p:nvSpPr>
            <p:spPr>
              <a:xfrm>
                <a:off x="399495" y="1829426"/>
                <a:ext cx="7874493" cy="386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con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  <m:r>
                      <a:rPr lang="it-IT" b="0" i="1" smtClean="0">
                        <a:latin typeface="Cambria Math" panose="02040503050406030204" pitchFamily="18" charset="0"/>
                      </a:rPr>
                      <m:t>=0.</m:t>
                    </m:r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6B4E2FC-C056-9099-9DF5-354764ECE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495" y="1829426"/>
                <a:ext cx="7874493" cy="386068"/>
              </a:xfrm>
              <a:prstGeom prst="rect">
                <a:avLst/>
              </a:prstGeom>
              <a:blipFill>
                <a:blip r:embed="rId3"/>
                <a:stretch>
                  <a:fillRect l="-697" t="-6349" b="-2222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BD4B866-B92D-A34A-9CE1-B193AD35BC96}"/>
                  </a:ext>
                </a:extLst>
              </p:cNvPr>
              <p:cNvSpPr txBox="1"/>
              <p:nvPr/>
            </p:nvSpPr>
            <p:spPr>
              <a:xfrm>
                <a:off x="550416" y="2604896"/>
                <a:ext cx="10386873" cy="70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4=4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BBD4B866-B92D-A34A-9CE1-B193AD35BC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416" y="2604896"/>
                <a:ext cx="10386873" cy="7085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86ED77BA-FF6F-1378-A123-D5062ADF37B5}"/>
                  </a:ext>
                </a:extLst>
              </p:cNvPr>
              <p:cNvSpPr txBox="1"/>
              <p:nvPr/>
            </p:nvSpPr>
            <p:spPr>
              <a:xfrm>
                <a:off x="1522520" y="3213949"/>
                <a:ext cx="8584706" cy="70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3+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4=11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86ED77BA-FF6F-1378-A123-D5062ADF37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520" y="3213949"/>
                <a:ext cx="8584706" cy="7085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F598F624-C299-849D-66BD-0DE66F9B6FB0}"/>
                  </a:ext>
                </a:extLst>
              </p:cNvPr>
              <p:cNvSpPr txBox="1"/>
              <p:nvPr/>
            </p:nvSpPr>
            <p:spPr>
              <a:xfrm>
                <a:off x="2767613" y="3922541"/>
                <a:ext cx="6094520" cy="7085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14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F598F624-C299-849D-66BD-0DE66F9B6F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13" y="3922541"/>
                <a:ext cx="6094520" cy="70859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84C69FF4-64B1-1945-B35D-4141EE7E7570}"/>
                  </a:ext>
                </a:extLst>
              </p:cNvPr>
              <p:cNvSpPr txBox="1"/>
              <p:nvPr/>
            </p:nvSpPr>
            <p:spPr>
              <a:xfrm>
                <a:off x="2767613" y="4631133"/>
                <a:ext cx="6094520" cy="7085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14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14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18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14" name="CasellaDiTesto 13">
                <a:extLst>
                  <a:ext uri="{FF2B5EF4-FFF2-40B4-BE49-F238E27FC236}">
                    <a16:creationId xmlns:a16="http://schemas.microsoft.com/office/drawing/2014/main" id="{84C69FF4-64B1-1945-B35D-4141EE7E75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613" y="4631133"/>
                <a:ext cx="6094520" cy="70859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62C826E9-FB07-5C02-81A0-09E10D7F2C60}"/>
                  </a:ext>
                </a:extLst>
              </p:cNvPr>
              <p:cNvSpPr txBox="1"/>
              <p:nvPr/>
            </p:nvSpPr>
            <p:spPr>
              <a:xfrm>
                <a:off x="1522520" y="5339725"/>
                <a:ext cx="8584706" cy="70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18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3+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18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4=18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15" name="CasellaDiTesto 14">
                <a:extLst>
                  <a:ext uri="{FF2B5EF4-FFF2-40B4-BE49-F238E27FC236}">
                    <a16:creationId xmlns:a16="http://schemas.microsoft.com/office/drawing/2014/main" id="{62C826E9-FB07-5C02-81A0-09E10D7F2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2520" y="5339725"/>
                <a:ext cx="8584706" cy="70859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9292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0271F7C-1704-855D-2A96-9436A02581D1}"/>
                  </a:ext>
                </a:extLst>
              </p:cNvPr>
              <p:cNvSpPr txBox="1"/>
              <p:nvPr/>
            </p:nvSpPr>
            <p:spPr>
              <a:xfrm>
                <a:off x="692458" y="829362"/>
                <a:ext cx="10386873" cy="70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3=4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30271F7C-1704-855D-2A96-9436A02581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8" y="829362"/>
                <a:ext cx="10386873" cy="7085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E4AF8F3-6CEF-3A2E-C2CF-505D26183C4F}"/>
                  </a:ext>
                </a:extLst>
              </p:cNvPr>
              <p:cNvSpPr txBox="1"/>
              <p:nvPr/>
            </p:nvSpPr>
            <p:spPr>
              <a:xfrm>
                <a:off x="692457" y="1537954"/>
                <a:ext cx="10386873" cy="70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=4+ </m:t>
                      </m:r>
                      <m:d>
                        <m:dPr>
                          <m:begChr m:val="⌈"/>
                          <m:endChr m:val="⌉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9</m:t>
                              </m:r>
                            </m:den>
                          </m:f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3=4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9E4AF8F3-6CEF-3A2E-C2CF-505D26183C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57" y="1537954"/>
                <a:ext cx="10386873" cy="7085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7E39F7BA-74A1-D146-7864-01A918548BCE}"/>
                  </a:ext>
                </a:extLst>
              </p:cNvPr>
              <p:cNvSpPr txBox="1"/>
              <p:nvPr/>
            </p:nvSpPr>
            <p:spPr>
              <a:xfrm>
                <a:off x="506027" y="2585806"/>
                <a:ext cx="75815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ed ovviamente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7E39F7BA-74A1-D146-7864-01A918548B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027" y="2585806"/>
                <a:ext cx="7581530" cy="369332"/>
              </a:xfrm>
              <a:prstGeom prst="rect">
                <a:avLst/>
              </a:prstGeom>
              <a:blipFill>
                <a:blip r:embed="rId4"/>
                <a:stretch>
                  <a:fillRect l="-643" t="-8197" b="-245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A9028683-E06E-AB42-8EE9-CDD05943BA80}"/>
                  </a:ext>
                </a:extLst>
              </p:cNvPr>
              <p:cNvSpPr txBox="1"/>
              <p:nvPr/>
            </p:nvSpPr>
            <p:spPr>
              <a:xfrm>
                <a:off x="506027" y="3105834"/>
                <a:ext cx="107242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I nostri calcoli mostrano che lo schedule con RM è fattibile , in quanto per ogni task abbiamo verificato che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A9028683-E06E-AB42-8EE9-CDD05943B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027" y="3105834"/>
                <a:ext cx="10724225" cy="646331"/>
              </a:xfrm>
              <a:prstGeom prst="rect">
                <a:avLst/>
              </a:prstGeom>
              <a:blipFill>
                <a:blip r:embed="rId5"/>
                <a:stretch>
                  <a:fillRect l="-455" t="-4673" b="-1308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ECFDBFC8-2B38-9DFF-A811-24798725FF60}"/>
              </a:ext>
            </a:extLst>
          </p:cNvPr>
          <p:cNvSpPr txBox="1"/>
          <p:nvPr/>
        </p:nvSpPr>
        <p:spPr>
          <a:xfrm>
            <a:off x="506027" y="3902861"/>
            <a:ext cx="1014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 in realtà questo lo sapevamo già……</a:t>
            </a:r>
          </a:p>
        </p:txBody>
      </p:sp>
    </p:spTree>
    <p:extLst>
      <p:ext uri="{BB962C8B-B14F-4D97-AF65-F5344CB8AC3E}">
        <p14:creationId xmlns:p14="http://schemas.microsoft.com/office/powerpoint/2010/main" val="106854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F2580DB-6271-81AE-A727-C151DF2F1A57}"/>
              </a:ext>
            </a:extLst>
          </p:cNvPr>
          <p:cNvSpPr txBox="1"/>
          <p:nvPr/>
        </p:nvSpPr>
        <p:spPr>
          <a:xfrm>
            <a:off x="3358717" y="2237172"/>
            <a:ext cx="8682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Cosa è un Sistema Real Time?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DF9BE09-4A4F-C65D-2054-1D5384175245}"/>
              </a:ext>
            </a:extLst>
          </p:cNvPr>
          <p:cNvSpPr txBox="1"/>
          <p:nvPr/>
        </p:nvSpPr>
        <p:spPr>
          <a:xfrm>
            <a:off x="3358717" y="2760392"/>
            <a:ext cx="618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Iniziamo con i processi…..</a:t>
            </a:r>
          </a:p>
        </p:txBody>
      </p:sp>
    </p:spTree>
    <p:extLst>
      <p:ext uri="{BB962C8B-B14F-4D97-AF65-F5344CB8AC3E}">
        <p14:creationId xmlns:p14="http://schemas.microsoft.com/office/powerpoint/2010/main" val="268408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356550B-14A2-2A60-3BF3-1B60D16F73BD}"/>
              </a:ext>
            </a:extLst>
          </p:cNvPr>
          <p:cNvSpPr txBox="1"/>
          <p:nvPr/>
        </p:nvSpPr>
        <p:spPr>
          <a:xfrm>
            <a:off x="2068495" y="1547110"/>
            <a:ext cx="11105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Esercizio Proposto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48F944E-C02B-D503-25C2-5DCF17A13DBC}"/>
              </a:ext>
            </a:extLst>
          </p:cNvPr>
          <p:cNvSpPr txBox="1"/>
          <p:nvPr/>
        </p:nvSpPr>
        <p:spPr>
          <a:xfrm>
            <a:off x="2068495" y="2070330"/>
            <a:ext cx="10449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Dato il seguente insieme di tasks 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3D29FC2-8DEB-2076-7C02-41F0F986DF0C}"/>
              </a:ext>
            </a:extLst>
          </p:cNvPr>
          <p:cNvSpPr txBox="1"/>
          <p:nvPr/>
        </p:nvSpPr>
        <p:spPr>
          <a:xfrm>
            <a:off x="3633927" y="2636842"/>
            <a:ext cx="885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P1 (3,9,9)   P2 (4,18,18)   P3 (4,12,12)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48EAB47-DF2B-8F7A-33F2-23F868C7E9C5}"/>
              </a:ext>
            </a:extLst>
          </p:cNvPr>
          <p:cNvSpPr txBox="1"/>
          <p:nvPr/>
        </p:nvSpPr>
        <p:spPr>
          <a:xfrm>
            <a:off x="2068495" y="3244334"/>
            <a:ext cx="9667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Determinare se esiste uno schedule fattibile sotto RM , EDF , LST.</a:t>
            </a:r>
          </a:p>
        </p:txBody>
      </p:sp>
    </p:spTree>
    <p:extLst>
      <p:ext uri="{BB962C8B-B14F-4D97-AF65-F5344CB8AC3E}">
        <p14:creationId xmlns:p14="http://schemas.microsoft.com/office/powerpoint/2010/main" val="2455906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84D04696-3F0A-A5DD-7A2A-F1012AF57209}"/>
              </a:ext>
            </a:extLst>
          </p:cNvPr>
          <p:cNvSpPr txBox="1"/>
          <p:nvPr/>
        </p:nvSpPr>
        <p:spPr>
          <a:xfrm>
            <a:off x="538578" y="426128"/>
            <a:ext cx="11114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condizione necessaria alla fattibilità è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19D292A8-9B37-1E25-47FC-E472FC3E36BF}"/>
                  </a:ext>
                </a:extLst>
              </p:cNvPr>
              <p:cNvSpPr txBox="1"/>
              <p:nvPr/>
            </p:nvSpPr>
            <p:spPr>
              <a:xfrm>
                <a:off x="2281561" y="949911"/>
                <a:ext cx="7155402" cy="90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f>
                            <m:f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≤1</m:t>
                          </m:r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19D292A8-9B37-1E25-47FC-E472FC3E36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1561" y="949911"/>
                <a:ext cx="7155402" cy="9003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F68AD3-9D06-358D-26C2-7FBCD7AC66A2}"/>
              </a:ext>
            </a:extLst>
          </p:cNvPr>
          <p:cNvSpPr txBox="1"/>
          <p:nvPr/>
        </p:nvSpPr>
        <p:spPr>
          <a:xfrm>
            <a:off x="538578" y="2077375"/>
            <a:ext cx="832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è chiaro il perché?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7F2D59F-4D81-2376-C099-EA52287FBB0A}"/>
              </a:ext>
            </a:extLst>
          </p:cNvPr>
          <p:cNvSpPr txBox="1"/>
          <p:nvPr/>
        </p:nvSpPr>
        <p:spPr>
          <a:xfrm>
            <a:off x="538578" y="2760955"/>
            <a:ext cx="6995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Verifichiamo la condizione necessaria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6E36383C-E0B1-A9D0-FC95-1F828B3D0A33}"/>
                  </a:ext>
                </a:extLst>
              </p:cNvPr>
              <p:cNvSpPr txBox="1"/>
              <p:nvPr/>
            </p:nvSpPr>
            <p:spPr>
              <a:xfrm>
                <a:off x="2166152" y="3614844"/>
                <a:ext cx="7270811" cy="636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≅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0,88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≤1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6E36383C-E0B1-A9D0-FC95-1F828B3D0A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6152" y="3614844"/>
                <a:ext cx="7270811" cy="6365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F1EE4627-E1D8-CC29-5476-72795985CCD2}"/>
              </a:ext>
            </a:extLst>
          </p:cNvPr>
          <p:cNvSpPr txBox="1"/>
          <p:nvPr/>
        </p:nvSpPr>
        <p:spPr>
          <a:xfrm>
            <a:off x="538578" y="4823049"/>
            <a:ext cx="9357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 realtà questa nel caso dello EDF è anche sufficiente….</a:t>
            </a:r>
          </a:p>
        </p:txBody>
      </p:sp>
    </p:spTree>
    <p:extLst>
      <p:ext uri="{BB962C8B-B14F-4D97-AF65-F5344CB8AC3E}">
        <p14:creationId xmlns:p14="http://schemas.microsoft.com/office/powerpoint/2010/main" val="437009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76078959-7FEA-F3C8-AFF3-DB90DAADF6D9}"/>
              </a:ext>
            </a:extLst>
          </p:cNvPr>
          <p:cNvSpPr txBox="1"/>
          <p:nvPr/>
        </p:nvSpPr>
        <p:spPr>
          <a:xfrm>
            <a:off x="355106" y="408373"/>
            <a:ext cx="10804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Iniziamo con uno schedule a priorità statice : Rate </a:t>
            </a:r>
            <a:r>
              <a:rPr lang="it-IT" dirty="0" err="1"/>
              <a:t>Monotic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A57E14E6-562A-AD02-2C27-73E1BFC91AFD}"/>
                  </a:ext>
                </a:extLst>
              </p:cNvPr>
              <p:cNvSpPr txBox="1"/>
              <p:nvPr/>
            </p:nvSpPr>
            <p:spPr>
              <a:xfrm>
                <a:off x="834501" y="1047564"/>
                <a:ext cx="9365942" cy="636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0,11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,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≈0,05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,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≈0,08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A57E14E6-562A-AD02-2C27-73E1BFC91A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501" y="1047564"/>
                <a:ext cx="9365942" cy="6365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9D587E-0F78-5373-A690-B6386FFCE4CD}"/>
              </a:ext>
            </a:extLst>
          </p:cNvPr>
          <p:cNvSpPr txBox="1"/>
          <p:nvPr/>
        </p:nvSpPr>
        <p:spPr>
          <a:xfrm>
            <a:off x="355106" y="1954008"/>
            <a:ext cx="1035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Ricordiamo che </a:t>
            </a:r>
            <a:r>
              <a:rPr lang="it-IT" dirty="0" err="1"/>
              <a:t>Liu</a:t>
            </a:r>
            <a:r>
              <a:rPr lang="it-IT" dirty="0"/>
              <a:t> </a:t>
            </a:r>
            <a:r>
              <a:rPr lang="it-IT" dirty="0" err="1"/>
              <a:t>Layland</a:t>
            </a:r>
            <a:r>
              <a:rPr lang="it-IT" dirty="0"/>
              <a:t> , ci forniscono anche una condizione sufficiente alla fattibilità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816C8AFF-B55C-61EA-60A1-AC32BCF9019B}"/>
                  </a:ext>
                </a:extLst>
              </p:cNvPr>
              <p:cNvSpPr txBox="1"/>
              <p:nvPr/>
            </p:nvSpPr>
            <p:spPr>
              <a:xfrm>
                <a:off x="3116061" y="2488545"/>
                <a:ext cx="6098960" cy="4946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den>
                              </m:f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=3 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n>
                              </m:f>
                            </m:sup>
                          </m:s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=0,77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816C8AFF-B55C-61EA-60A1-AC32BCF901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061" y="2488545"/>
                <a:ext cx="6098960" cy="4946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2E0820E4-B6B6-9E35-E470-D8B8D8E526DC}"/>
              </a:ext>
            </a:extLst>
          </p:cNvPr>
          <p:cNvCxnSpPr/>
          <p:nvPr/>
        </p:nvCxnSpPr>
        <p:spPr>
          <a:xfrm>
            <a:off x="355106" y="4216893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09E51F90-A7E2-B43B-A065-25255BAC46B4}"/>
              </a:ext>
            </a:extLst>
          </p:cNvPr>
          <p:cNvCxnSpPr/>
          <p:nvPr/>
        </p:nvCxnSpPr>
        <p:spPr>
          <a:xfrm>
            <a:off x="355106" y="5168284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B9F07E2A-DE51-CDA4-8007-D0091F1CEAF5}"/>
              </a:ext>
            </a:extLst>
          </p:cNvPr>
          <p:cNvCxnSpPr/>
          <p:nvPr/>
        </p:nvCxnSpPr>
        <p:spPr>
          <a:xfrm>
            <a:off x="355106" y="6144827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DD331AA-9FFD-3CE8-39D9-64F4D64D1F16}"/>
              </a:ext>
            </a:extLst>
          </p:cNvPr>
          <p:cNvSpPr txBox="1"/>
          <p:nvPr/>
        </p:nvSpPr>
        <p:spPr>
          <a:xfrm>
            <a:off x="266329" y="4310681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E07466B-EE59-D7F4-9B03-1811E4AFC377}"/>
              </a:ext>
            </a:extLst>
          </p:cNvPr>
          <p:cNvSpPr txBox="1"/>
          <p:nvPr/>
        </p:nvSpPr>
        <p:spPr>
          <a:xfrm>
            <a:off x="266329" y="5256724"/>
            <a:ext cx="1562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AD8EDE6-5896-2383-7B8D-C2A4A13A7689}"/>
              </a:ext>
            </a:extLst>
          </p:cNvPr>
          <p:cNvSpPr txBox="1"/>
          <p:nvPr/>
        </p:nvSpPr>
        <p:spPr>
          <a:xfrm>
            <a:off x="301841" y="6249880"/>
            <a:ext cx="1384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87FA7802-18E0-F18B-E616-5C2FA2EED843}"/>
              </a:ext>
            </a:extLst>
          </p:cNvPr>
          <p:cNvSpPr txBox="1"/>
          <p:nvPr/>
        </p:nvSpPr>
        <p:spPr>
          <a:xfrm>
            <a:off x="11481788" y="4337314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6386ADF-B6C2-1845-177C-2DF753D3B9AD}"/>
              </a:ext>
            </a:extLst>
          </p:cNvPr>
          <p:cNvSpPr txBox="1"/>
          <p:nvPr/>
        </p:nvSpPr>
        <p:spPr>
          <a:xfrm>
            <a:off x="11481788" y="5225417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632CAA4-9D3F-F908-0533-ACD2F2C01C27}"/>
              </a:ext>
            </a:extLst>
          </p:cNvPr>
          <p:cNvSpPr txBox="1"/>
          <p:nvPr/>
        </p:nvSpPr>
        <p:spPr>
          <a:xfrm>
            <a:off x="11552809" y="6132756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786FB55-7952-4F2E-DEAD-0DD753805FD7}"/>
              </a:ext>
            </a:extLst>
          </p:cNvPr>
          <p:cNvSpPr/>
          <p:nvPr/>
        </p:nvSpPr>
        <p:spPr>
          <a:xfrm>
            <a:off x="355106" y="3755254"/>
            <a:ext cx="1029811" cy="4616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AA20A075-EA7F-9920-BCF0-49880E9047ED}"/>
              </a:ext>
            </a:extLst>
          </p:cNvPr>
          <p:cNvCxnSpPr/>
          <p:nvPr/>
        </p:nvCxnSpPr>
        <p:spPr>
          <a:xfrm>
            <a:off x="1384917" y="3542190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12F80DB-0AA9-C9A4-6AAE-8CAE2C3244EA}"/>
              </a:ext>
            </a:extLst>
          </p:cNvPr>
          <p:cNvSpPr txBox="1"/>
          <p:nvPr/>
        </p:nvSpPr>
        <p:spPr>
          <a:xfrm>
            <a:off x="1278384" y="3087886"/>
            <a:ext cx="550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72A79562-977D-0B95-7207-45472CCA3DDE}"/>
              </a:ext>
            </a:extLst>
          </p:cNvPr>
          <p:cNvSpPr/>
          <p:nvPr/>
        </p:nvSpPr>
        <p:spPr>
          <a:xfrm>
            <a:off x="1384917" y="5626056"/>
            <a:ext cx="1207363" cy="5067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55CF8BFA-840D-0EED-5E5B-D3F5433212BD}"/>
              </a:ext>
            </a:extLst>
          </p:cNvPr>
          <p:cNvCxnSpPr/>
          <p:nvPr/>
        </p:nvCxnSpPr>
        <p:spPr>
          <a:xfrm>
            <a:off x="2592280" y="3542190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F394A005-3DAF-ED77-E4D4-72236740E4D6}"/>
              </a:ext>
            </a:extLst>
          </p:cNvPr>
          <p:cNvSpPr txBox="1"/>
          <p:nvPr/>
        </p:nvSpPr>
        <p:spPr>
          <a:xfrm>
            <a:off x="2503503" y="3115726"/>
            <a:ext cx="6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7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E198F079-958B-258F-F7E6-A1FD42F7E951}"/>
              </a:ext>
            </a:extLst>
          </p:cNvPr>
          <p:cNvSpPr/>
          <p:nvPr/>
        </p:nvSpPr>
        <p:spPr>
          <a:xfrm>
            <a:off x="2592280" y="4706646"/>
            <a:ext cx="763482" cy="46163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9D0E8CF4-ED88-9918-B979-ECC459F972BA}"/>
              </a:ext>
            </a:extLst>
          </p:cNvPr>
          <p:cNvCxnSpPr/>
          <p:nvPr/>
        </p:nvCxnSpPr>
        <p:spPr>
          <a:xfrm>
            <a:off x="3355762" y="3485058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10F839F-807D-10D0-9C16-6B68F2602928}"/>
              </a:ext>
            </a:extLst>
          </p:cNvPr>
          <p:cNvSpPr txBox="1"/>
          <p:nvPr/>
        </p:nvSpPr>
        <p:spPr>
          <a:xfrm>
            <a:off x="3266982" y="3120737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9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0D78F550-6232-5014-CBDB-542C05730FF8}"/>
              </a:ext>
            </a:extLst>
          </p:cNvPr>
          <p:cNvSpPr/>
          <p:nvPr/>
        </p:nvSpPr>
        <p:spPr>
          <a:xfrm>
            <a:off x="3355761" y="3747520"/>
            <a:ext cx="1029811" cy="4616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EFEC1B8E-BBEE-1694-5165-EB4B394351BC}"/>
              </a:ext>
            </a:extLst>
          </p:cNvPr>
          <p:cNvCxnSpPr/>
          <p:nvPr/>
        </p:nvCxnSpPr>
        <p:spPr>
          <a:xfrm>
            <a:off x="4385572" y="3485058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2ABB7FF-F651-E6BB-A2AD-CFF96A37ECC9}"/>
              </a:ext>
            </a:extLst>
          </p:cNvPr>
          <p:cNvSpPr txBox="1"/>
          <p:nvPr/>
        </p:nvSpPr>
        <p:spPr>
          <a:xfrm>
            <a:off x="4261282" y="3160111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12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2F784B97-127C-53E3-FA2C-3CA4B2C3A310}"/>
              </a:ext>
            </a:extLst>
          </p:cNvPr>
          <p:cNvSpPr/>
          <p:nvPr/>
        </p:nvSpPr>
        <p:spPr>
          <a:xfrm>
            <a:off x="4406289" y="5635223"/>
            <a:ext cx="1207363" cy="5067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FD57CAAB-EFEB-4AA4-4DD9-3C90252785D7}"/>
              </a:ext>
            </a:extLst>
          </p:cNvPr>
          <p:cNvCxnSpPr/>
          <p:nvPr/>
        </p:nvCxnSpPr>
        <p:spPr>
          <a:xfrm>
            <a:off x="5613652" y="3485058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6A5A6A51-9AA0-878F-59F7-8B5875549736}"/>
              </a:ext>
            </a:extLst>
          </p:cNvPr>
          <p:cNvSpPr txBox="1"/>
          <p:nvPr/>
        </p:nvSpPr>
        <p:spPr>
          <a:xfrm>
            <a:off x="5415382" y="3170064"/>
            <a:ext cx="79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16</a:t>
            </a: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EBB55954-3594-B503-DA58-170909A76EFB}"/>
              </a:ext>
            </a:extLst>
          </p:cNvPr>
          <p:cNvSpPr/>
          <p:nvPr/>
        </p:nvSpPr>
        <p:spPr>
          <a:xfrm>
            <a:off x="5613652" y="4699203"/>
            <a:ext cx="763482" cy="46163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445250A4-010D-3A13-A883-EE62A336A0B9}"/>
              </a:ext>
            </a:extLst>
          </p:cNvPr>
          <p:cNvCxnSpPr/>
          <p:nvPr/>
        </p:nvCxnSpPr>
        <p:spPr>
          <a:xfrm>
            <a:off x="6377134" y="3425066"/>
            <a:ext cx="0" cy="3077022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E6E3B788-4D79-B3C9-32D6-DF0C6A6EA7D7}"/>
              </a:ext>
            </a:extLst>
          </p:cNvPr>
          <p:cNvSpPr txBox="1"/>
          <p:nvPr/>
        </p:nvSpPr>
        <p:spPr>
          <a:xfrm>
            <a:off x="6270596" y="3142291"/>
            <a:ext cx="46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939636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504AFDC-E8BB-0BE5-FEBD-2187C249B16B}"/>
              </a:ext>
            </a:extLst>
          </p:cNvPr>
          <p:cNvSpPr txBox="1"/>
          <p:nvPr/>
        </p:nvSpPr>
        <p:spPr>
          <a:xfrm>
            <a:off x="514905" y="443883"/>
            <a:ext cx="9792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Potevamo stabilire a </a:t>
            </a:r>
            <a:r>
              <a:rPr lang="it-IT" dirty="0" err="1"/>
              <a:t>priopri</a:t>
            </a:r>
            <a:r>
              <a:rPr lang="it-IT" dirty="0"/>
              <a:t> la fattibilità , sfruttando un altro risultato….?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4072CE53-C6B0-8362-1C89-37169091EF3A}"/>
                  </a:ext>
                </a:extLst>
              </p:cNvPr>
              <p:cNvSpPr txBox="1"/>
              <p:nvPr/>
            </p:nvSpPr>
            <p:spPr>
              <a:xfrm>
                <a:off x="2991774" y="1056443"/>
                <a:ext cx="5575177" cy="506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∏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18</m:t>
                                </m:r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12</m:t>
                                </m:r>
                              </m:den>
                            </m:f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e>
                        </m:d>
                      </m:e>
                    </m:nary>
                  </m:oMath>
                </a14:m>
                <a:r>
                  <a:rPr lang="it-IT" dirty="0"/>
                  <a:t> = 2,17 &gt; 2</a:t>
                </a:r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4072CE53-C6B0-8362-1C89-37169091E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1774" y="1056443"/>
                <a:ext cx="5575177" cy="506870"/>
              </a:xfrm>
              <a:prstGeom prst="rect">
                <a:avLst/>
              </a:prstGeom>
              <a:blipFill>
                <a:blip r:embed="rId2"/>
                <a:stretch>
                  <a:fillRect l="-6127" t="-73494" b="-12289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6F33A6-4F89-0933-671E-FDB7A045083E}"/>
              </a:ext>
            </a:extLst>
          </p:cNvPr>
          <p:cNvSpPr txBox="1"/>
          <p:nvPr/>
        </p:nvSpPr>
        <p:spPr>
          <a:xfrm>
            <a:off x="585926" y="1806541"/>
            <a:ext cx="9987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 questo caso anche il </a:t>
            </a:r>
            <a:r>
              <a:rPr lang="it-IT" dirty="0" err="1"/>
              <a:t>bound</a:t>
            </a:r>
            <a:r>
              <a:rPr lang="it-IT" dirty="0"/>
              <a:t> iperbolico non ci dava risultati sufficienti….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5EE5832-F21C-2ACF-263A-30DF0ACD973A}"/>
              </a:ext>
            </a:extLst>
          </p:cNvPr>
          <p:cNvSpPr txBox="1"/>
          <p:nvPr/>
        </p:nvSpPr>
        <p:spPr>
          <a:xfrm>
            <a:off x="585926" y="2730792"/>
            <a:ext cx="9534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Passiamo alle priorità dinamiche : EDF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6F7F915-C6B2-B1FE-3E07-2866512B6393}"/>
                  </a:ext>
                </a:extLst>
              </p:cNvPr>
              <p:cNvSpPr txBox="1"/>
              <p:nvPr/>
            </p:nvSpPr>
            <p:spPr>
              <a:xfrm>
                <a:off x="2068497" y="3470377"/>
                <a:ext cx="78123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=9  ,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=18  ,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=12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6F7F915-C6B2-B1FE-3E07-2866512B6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8497" y="3470377"/>
                <a:ext cx="7812350" cy="369332"/>
              </a:xfrm>
              <a:prstGeom prst="rect">
                <a:avLst/>
              </a:prstGeom>
              <a:blipFill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A73187B-0BCE-5B27-2215-CB25DC7E29CB}"/>
              </a:ext>
            </a:extLst>
          </p:cNvPr>
          <p:cNvSpPr txBox="1"/>
          <p:nvPr/>
        </p:nvSpPr>
        <p:spPr>
          <a:xfrm>
            <a:off x="616998" y="4209962"/>
            <a:ext cx="992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Questo al tempo t = 0……</a:t>
            </a:r>
          </a:p>
        </p:txBody>
      </p:sp>
    </p:spTree>
    <p:extLst>
      <p:ext uri="{BB962C8B-B14F-4D97-AF65-F5344CB8AC3E}">
        <p14:creationId xmlns:p14="http://schemas.microsoft.com/office/powerpoint/2010/main" val="1506103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676E81DD-2968-5048-C3FD-EE3DE3A6ADC6}"/>
              </a:ext>
            </a:extLst>
          </p:cNvPr>
          <p:cNvSpPr txBox="1"/>
          <p:nvPr/>
        </p:nvSpPr>
        <p:spPr>
          <a:xfrm>
            <a:off x="443883" y="479394"/>
            <a:ext cx="1051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Ricordiamo che bisogna fare affidamento a quello che è il deadline assoluto…..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D26CA02F-22C6-9F3E-E667-72107F674F66}"/>
              </a:ext>
            </a:extLst>
          </p:cNvPr>
          <p:cNvCxnSpPr/>
          <p:nvPr/>
        </p:nvCxnSpPr>
        <p:spPr>
          <a:xfrm>
            <a:off x="507506" y="1669001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D08EAE41-4C20-04DC-AEAA-9C3A83A4B725}"/>
              </a:ext>
            </a:extLst>
          </p:cNvPr>
          <p:cNvCxnSpPr/>
          <p:nvPr/>
        </p:nvCxnSpPr>
        <p:spPr>
          <a:xfrm>
            <a:off x="507506" y="2601156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F0A903C0-EA01-3F8B-C51C-2B4F3674D4B9}"/>
              </a:ext>
            </a:extLst>
          </p:cNvPr>
          <p:cNvCxnSpPr/>
          <p:nvPr/>
        </p:nvCxnSpPr>
        <p:spPr>
          <a:xfrm>
            <a:off x="507506" y="3524435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FE5A07-277A-53EA-33C0-21B55411CEF4}"/>
              </a:ext>
            </a:extLst>
          </p:cNvPr>
          <p:cNvSpPr txBox="1"/>
          <p:nvPr/>
        </p:nvSpPr>
        <p:spPr>
          <a:xfrm>
            <a:off x="11561687" y="3644856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580CFFF-13FB-7D6C-DF89-40EAC31595C3}"/>
              </a:ext>
            </a:extLst>
          </p:cNvPr>
          <p:cNvSpPr txBox="1"/>
          <p:nvPr/>
        </p:nvSpPr>
        <p:spPr>
          <a:xfrm>
            <a:off x="11600158" y="2601156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CDB5FE-E5C3-987E-1436-A4323C0C553F}"/>
              </a:ext>
            </a:extLst>
          </p:cNvPr>
          <p:cNvSpPr txBox="1"/>
          <p:nvPr/>
        </p:nvSpPr>
        <p:spPr>
          <a:xfrm>
            <a:off x="11620873" y="1734676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8FCEC2B-FD44-7AB9-556C-5F0925BFF681}"/>
              </a:ext>
            </a:extLst>
          </p:cNvPr>
          <p:cNvSpPr txBox="1"/>
          <p:nvPr/>
        </p:nvSpPr>
        <p:spPr>
          <a:xfrm>
            <a:off x="443883" y="1734676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4A8F59D-E6DC-7C49-739D-12898D6CF3DF}"/>
              </a:ext>
            </a:extLst>
          </p:cNvPr>
          <p:cNvSpPr txBox="1"/>
          <p:nvPr/>
        </p:nvSpPr>
        <p:spPr>
          <a:xfrm>
            <a:off x="443883" y="2655280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P2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1D54F1C-C9D9-45E8-7211-1246127EBB2C}"/>
              </a:ext>
            </a:extLst>
          </p:cNvPr>
          <p:cNvSpPr txBox="1"/>
          <p:nvPr/>
        </p:nvSpPr>
        <p:spPr>
          <a:xfrm>
            <a:off x="443883" y="3654927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P3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0DFA9EB1-6DE4-2847-EBF5-93D496F416E4}"/>
              </a:ext>
            </a:extLst>
          </p:cNvPr>
          <p:cNvSpPr/>
          <p:nvPr/>
        </p:nvSpPr>
        <p:spPr>
          <a:xfrm>
            <a:off x="507506" y="1251751"/>
            <a:ext cx="975065" cy="41723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1433B051-C18D-7BA1-02EF-225572739F72}"/>
              </a:ext>
            </a:extLst>
          </p:cNvPr>
          <p:cNvCxnSpPr/>
          <p:nvPr/>
        </p:nvCxnSpPr>
        <p:spPr>
          <a:xfrm>
            <a:off x="1482571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457C5C0-F134-2498-B10F-DD5290CD5C9A}"/>
              </a:ext>
            </a:extLst>
          </p:cNvPr>
          <p:cNvSpPr txBox="1"/>
          <p:nvPr/>
        </p:nvSpPr>
        <p:spPr>
          <a:xfrm>
            <a:off x="1393794" y="3743704"/>
            <a:ext cx="532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57E53EAE-BE63-0AE1-C8AF-F7E8996EDFCB}"/>
              </a:ext>
            </a:extLst>
          </p:cNvPr>
          <p:cNvSpPr/>
          <p:nvPr/>
        </p:nvSpPr>
        <p:spPr>
          <a:xfrm>
            <a:off x="1482571" y="3116062"/>
            <a:ext cx="1127462" cy="4083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8BB6F4F5-D472-C401-6F3D-1AB75CDBCDE2}"/>
              </a:ext>
            </a:extLst>
          </p:cNvPr>
          <p:cNvCxnSpPr/>
          <p:nvPr/>
        </p:nvCxnSpPr>
        <p:spPr>
          <a:xfrm>
            <a:off x="2610033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237408E-B75E-9FE5-C714-6DB8C279A44F}"/>
              </a:ext>
            </a:extLst>
          </p:cNvPr>
          <p:cNvSpPr txBox="1"/>
          <p:nvPr/>
        </p:nvSpPr>
        <p:spPr>
          <a:xfrm>
            <a:off x="2497583" y="3743704"/>
            <a:ext cx="807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7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4C93A7C3-FE5E-FB30-3079-FC96B6BDFAD0}"/>
              </a:ext>
            </a:extLst>
          </p:cNvPr>
          <p:cNvSpPr/>
          <p:nvPr/>
        </p:nvSpPr>
        <p:spPr>
          <a:xfrm>
            <a:off x="2610033" y="2104008"/>
            <a:ext cx="825622" cy="49714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8F8BF120-D141-C4CB-53F7-64419E1F5E81}"/>
              </a:ext>
            </a:extLst>
          </p:cNvPr>
          <p:cNvCxnSpPr/>
          <p:nvPr/>
        </p:nvCxnSpPr>
        <p:spPr>
          <a:xfrm>
            <a:off x="3428255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CEA2F70-E394-0FE0-E2DF-F58AF72211D5}"/>
              </a:ext>
            </a:extLst>
          </p:cNvPr>
          <p:cNvSpPr txBox="1"/>
          <p:nvPr/>
        </p:nvSpPr>
        <p:spPr>
          <a:xfrm>
            <a:off x="3305453" y="3725948"/>
            <a:ext cx="870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9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E8BDC3F2-1403-5656-404E-8B83ABB81232}"/>
              </a:ext>
            </a:extLst>
          </p:cNvPr>
          <p:cNvSpPr/>
          <p:nvPr/>
        </p:nvSpPr>
        <p:spPr>
          <a:xfrm>
            <a:off x="3435655" y="2105352"/>
            <a:ext cx="825622" cy="49714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399C44C8-69D1-2CE3-3250-87E776F3E911}"/>
              </a:ext>
            </a:extLst>
          </p:cNvPr>
          <p:cNvCxnSpPr/>
          <p:nvPr/>
        </p:nvCxnSpPr>
        <p:spPr>
          <a:xfrm>
            <a:off x="4261277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9EA0696-D774-C308-A29E-0F6062E44544}"/>
              </a:ext>
            </a:extLst>
          </p:cNvPr>
          <p:cNvSpPr txBox="1"/>
          <p:nvPr/>
        </p:nvSpPr>
        <p:spPr>
          <a:xfrm>
            <a:off x="4073365" y="3697737"/>
            <a:ext cx="55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11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AC07D641-51C0-AD30-0324-D9F1DCCFA7B3}"/>
              </a:ext>
            </a:extLst>
          </p:cNvPr>
          <p:cNvSpPr/>
          <p:nvPr/>
        </p:nvSpPr>
        <p:spPr>
          <a:xfrm>
            <a:off x="4261277" y="1251751"/>
            <a:ext cx="621439" cy="42612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07D23EBB-B859-103E-B34B-4C93F6D4FCD7}"/>
              </a:ext>
            </a:extLst>
          </p:cNvPr>
          <p:cNvCxnSpPr/>
          <p:nvPr/>
        </p:nvCxnSpPr>
        <p:spPr>
          <a:xfrm>
            <a:off x="4882716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655EB3A9-1076-9A7C-B24D-8DF779B2AF97}"/>
              </a:ext>
            </a:extLst>
          </p:cNvPr>
          <p:cNvSpPr txBox="1"/>
          <p:nvPr/>
        </p:nvSpPr>
        <p:spPr>
          <a:xfrm>
            <a:off x="4776186" y="3710867"/>
            <a:ext cx="55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12</a:t>
            </a: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2D97A1A8-49E1-0C77-CD2B-63A6E011FEFC}"/>
              </a:ext>
            </a:extLst>
          </p:cNvPr>
          <p:cNvSpPr/>
          <p:nvPr/>
        </p:nvSpPr>
        <p:spPr>
          <a:xfrm>
            <a:off x="4882716" y="1251751"/>
            <a:ext cx="878892" cy="40837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01930453-B31E-995C-0BB5-03F97943AA25}"/>
              </a:ext>
            </a:extLst>
          </p:cNvPr>
          <p:cNvCxnSpPr/>
          <p:nvPr/>
        </p:nvCxnSpPr>
        <p:spPr>
          <a:xfrm>
            <a:off x="5754207" y="932155"/>
            <a:ext cx="0" cy="2858610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C8CA69D8-21E1-E600-D8EA-B620CF75C97B}"/>
              </a:ext>
            </a:extLst>
          </p:cNvPr>
          <p:cNvSpPr txBox="1"/>
          <p:nvPr/>
        </p:nvSpPr>
        <p:spPr>
          <a:xfrm>
            <a:off x="5579610" y="3654927"/>
            <a:ext cx="96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14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1B9B431E-1CEB-6BE9-B370-951CCB4279C1}"/>
              </a:ext>
            </a:extLst>
          </p:cNvPr>
          <p:cNvSpPr/>
          <p:nvPr/>
        </p:nvSpPr>
        <p:spPr>
          <a:xfrm>
            <a:off x="5764563" y="3100981"/>
            <a:ext cx="1127462" cy="4083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0320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1366B1-615B-0FF0-01D7-F5BFBD35EFCA}"/>
              </a:ext>
            </a:extLst>
          </p:cNvPr>
          <p:cNvSpPr txBox="1"/>
          <p:nvPr/>
        </p:nvSpPr>
        <p:spPr>
          <a:xfrm>
            <a:off x="577048" y="488272"/>
            <a:ext cx="861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Ultimo a priorità dinamiche : LST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2131498-673D-C6C0-2F68-1DE2B9EE698F}"/>
                  </a:ext>
                </a:extLst>
              </p:cNvPr>
              <p:cNvSpPr txBox="1"/>
              <p:nvPr/>
            </p:nvSpPr>
            <p:spPr>
              <a:xfrm>
                <a:off x="2485748" y="994299"/>
                <a:ext cx="6791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′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52131498-673D-C6C0-2F68-1DE2B9EE69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5748" y="994299"/>
                <a:ext cx="6791417" cy="400110"/>
              </a:xfrm>
              <a:prstGeom prst="rect">
                <a:avLst/>
              </a:prstGeom>
              <a:blipFill>
                <a:blip r:embed="rId2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94005E90-100D-2C83-2309-402E4BA9F936}"/>
              </a:ext>
            </a:extLst>
          </p:cNvPr>
          <p:cNvCxnSpPr/>
          <p:nvPr/>
        </p:nvCxnSpPr>
        <p:spPr>
          <a:xfrm>
            <a:off x="685059" y="2450236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BDBC359C-0852-C78B-43D7-B9C08D0D5C5F}"/>
              </a:ext>
            </a:extLst>
          </p:cNvPr>
          <p:cNvCxnSpPr/>
          <p:nvPr/>
        </p:nvCxnSpPr>
        <p:spPr>
          <a:xfrm>
            <a:off x="685059" y="3506678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EC100173-46D1-4805-BFF8-81DFFF030138}"/>
              </a:ext>
            </a:extLst>
          </p:cNvPr>
          <p:cNvCxnSpPr/>
          <p:nvPr/>
        </p:nvCxnSpPr>
        <p:spPr>
          <a:xfrm>
            <a:off x="685059" y="4545366"/>
            <a:ext cx="111769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FB1DFD7-FA78-22DD-DEA4-5E109AF4B535}"/>
              </a:ext>
            </a:extLst>
          </p:cNvPr>
          <p:cNvSpPr txBox="1"/>
          <p:nvPr/>
        </p:nvSpPr>
        <p:spPr>
          <a:xfrm>
            <a:off x="11722963" y="2600248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4BAA9ED-18CD-3935-1666-AD5AC01FFFA8}"/>
              </a:ext>
            </a:extLst>
          </p:cNvPr>
          <p:cNvSpPr txBox="1"/>
          <p:nvPr/>
        </p:nvSpPr>
        <p:spPr>
          <a:xfrm>
            <a:off x="11754034" y="3638935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CC3A03C-5FE3-F725-BEDF-3C878FA5AB11}"/>
              </a:ext>
            </a:extLst>
          </p:cNvPr>
          <p:cNvSpPr txBox="1"/>
          <p:nvPr/>
        </p:nvSpPr>
        <p:spPr>
          <a:xfrm>
            <a:off x="11727401" y="4709552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514479C-49F3-8CD1-153A-80C18971F694}"/>
              </a:ext>
            </a:extLst>
          </p:cNvPr>
          <p:cNvSpPr txBox="1"/>
          <p:nvPr/>
        </p:nvSpPr>
        <p:spPr>
          <a:xfrm>
            <a:off x="577048" y="2516819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2EA0ED3-BACD-FF6C-D4C5-39848421407C}"/>
              </a:ext>
            </a:extLst>
          </p:cNvPr>
          <p:cNvSpPr txBox="1"/>
          <p:nvPr/>
        </p:nvSpPr>
        <p:spPr>
          <a:xfrm>
            <a:off x="577048" y="3584357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P2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B11C63A-DA26-5742-A6BB-A2AFD8842BBA}"/>
              </a:ext>
            </a:extLst>
          </p:cNvPr>
          <p:cNvSpPr txBox="1"/>
          <p:nvPr/>
        </p:nvSpPr>
        <p:spPr>
          <a:xfrm>
            <a:off x="585926" y="4651895"/>
            <a:ext cx="72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P3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0422423-F070-62A6-F0ED-D36588887300}"/>
              </a:ext>
            </a:extLst>
          </p:cNvPr>
          <p:cNvSpPr/>
          <p:nvPr/>
        </p:nvSpPr>
        <p:spPr>
          <a:xfrm>
            <a:off x="685059" y="2041864"/>
            <a:ext cx="983943" cy="40837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B16FB9E9-94D2-7B31-5DFC-C3165AD490AD}"/>
              </a:ext>
            </a:extLst>
          </p:cNvPr>
          <p:cNvCxnSpPr/>
          <p:nvPr/>
        </p:nvCxnSpPr>
        <p:spPr>
          <a:xfrm>
            <a:off x="1669002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F5D3F68-397C-E043-1FCC-9CAB8AFF6590}"/>
              </a:ext>
            </a:extLst>
          </p:cNvPr>
          <p:cNvSpPr txBox="1"/>
          <p:nvPr/>
        </p:nvSpPr>
        <p:spPr>
          <a:xfrm>
            <a:off x="1589103" y="4821430"/>
            <a:ext cx="44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3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770ADDB0-772B-CDF4-E071-4EECA732215A}"/>
              </a:ext>
            </a:extLst>
          </p:cNvPr>
          <p:cNvSpPr/>
          <p:nvPr/>
        </p:nvSpPr>
        <p:spPr>
          <a:xfrm>
            <a:off x="1669002" y="4092606"/>
            <a:ext cx="1216239" cy="4527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F659C138-EA5B-8CBF-0203-04EAD9F94184}"/>
              </a:ext>
            </a:extLst>
          </p:cNvPr>
          <p:cNvCxnSpPr/>
          <p:nvPr/>
        </p:nvCxnSpPr>
        <p:spPr>
          <a:xfrm>
            <a:off x="2885241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DB45033-4178-0587-7150-DD5C4EB5F738}"/>
              </a:ext>
            </a:extLst>
          </p:cNvPr>
          <p:cNvSpPr txBox="1"/>
          <p:nvPr/>
        </p:nvSpPr>
        <p:spPr>
          <a:xfrm>
            <a:off x="2848252" y="4800574"/>
            <a:ext cx="51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7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8F24AA9-809D-E9B3-BC79-34A31B6E9A15}"/>
              </a:ext>
            </a:extLst>
          </p:cNvPr>
          <p:cNvSpPr/>
          <p:nvPr/>
        </p:nvSpPr>
        <p:spPr>
          <a:xfrm>
            <a:off x="2885241" y="3062796"/>
            <a:ext cx="914398" cy="44326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88C9260D-9296-9BCC-503A-3F22F9A24BC5}"/>
              </a:ext>
            </a:extLst>
          </p:cNvPr>
          <p:cNvCxnSpPr/>
          <p:nvPr/>
        </p:nvCxnSpPr>
        <p:spPr>
          <a:xfrm>
            <a:off x="3799639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6F13C7D-024F-B93C-94A3-2F81BEF7E900}"/>
              </a:ext>
            </a:extLst>
          </p:cNvPr>
          <p:cNvSpPr txBox="1"/>
          <p:nvPr/>
        </p:nvSpPr>
        <p:spPr>
          <a:xfrm>
            <a:off x="3780406" y="4767712"/>
            <a:ext cx="34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9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D8D0EB73-9B53-87F3-F2D0-64B8233C4EC3}"/>
              </a:ext>
            </a:extLst>
          </p:cNvPr>
          <p:cNvSpPr/>
          <p:nvPr/>
        </p:nvSpPr>
        <p:spPr>
          <a:xfrm>
            <a:off x="3799639" y="2041864"/>
            <a:ext cx="1118587" cy="40775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4F3C384F-E772-1B91-6B6A-F4A9F022B9E9}"/>
              </a:ext>
            </a:extLst>
          </p:cNvPr>
          <p:cNvCxnSpPr/>
          <p:nvPr/>
        </p:nvCxnSpPr>
        <p:spPr>
          <a:xfrm>
            <a:off x="4918226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B2BB8B0B-9E2C-7184-C968-42450B10C09E}"/>
              </a:ext>
            </a:extLst>
          </p:cNvPr>
          <p:cNvSpPr txBox="1"/>
          <p:nvPr/>
        </p:nvSpPr>
        <p:spPr>
          <a:xfrm>
            <a:off x="4882718" y="4754369"/>
            <a:ext cx="59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12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E84CB290-125E-AA1B-ED6E-09E57286ABD3}"/>
              </a:ext>
            </a:extLst>
          </p:cNvPr>
          <p:cNvSpPr/>
          <p:nvPr/>
        </p:nvSpPr>
        <p:spPr>
          <a:xfrm>
            <a:off x="4931548" y="3062796"/>
            <a:ext cx="914398" cy="44326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EFDC9B25-1C81-3B1F-20CF-BFB456AF96B9}"/>
              </a:ext>
            </a:extLst>
          </p:cNvPr>
          <p:cNvCxnSpPr/>
          <p:nvPr/>
        </p:nvCxnSpPr>
        <p:spPr>
          <a:xfrm>
            <a:off x="5847422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8117CE0D-0212-836E-7C57-3553454F0192}"/>
              </a:ext>
            </a:extLst>
          </p:cNvPr>
          <p:cNvSpPr txBox="1"/>
          <p:nvPr/>
        </p:nvSpPr>
        <p:spPr>
          <a:xfrm>
            <a:off x="5801554" y="4734014"/>
            <a:ext cx="801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14</a:t>
            </a: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87BF3B61-CB8F-ACBC-0FE3-E91C2CDF538F}"/>
              </a:ext>
            </a:extLst>
          </p:cNvPr>
          <p:cNvSpPr/>
          <p:nvPr/>
        </p:nvSpPr>
        <p:spPr>
          <a:xfrm>
            <a:off x="5872575" y="4073032"/>
            <a:ext cx="1216239" cy="45275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2E840620-5CBF-B3BF-CE46-24634707869B}"/>
              </a:ext>
            </a:extLst>
          </p:cNvPr>
          <p:cNvCxnSpPr/>
          <p:nvPr/>
        </p:nvCxnSpPr>
        <p:spPr>
          <a:xfrm>
            <a:off x="7087331" y="1686757"/>
            <a:ext cx="0" cy="3160451"/>
          </a:xfrm>
          <a:prstGeom prst="line">
            <a:avLst/>
          </a:prstGeom>
          <a:ln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C90D74F-B65A-6A68-FD00-BC2990AC5C06}"/>
              </a:ext>
            </a:extLst>
          </p:cNvPr>
          <p:cNvSpPr txBox="1"/>
          <p:nvPr/>
        </p:nvSpPr>
        <p:spPr>
          <a:xfrm>
            <a:off x="7016316" y="4709552"/>
            <a:ext cx="801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406702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F983E43-5FFD-2E13-2B82-516ED65A37F3}"/>
              </a:ext>
            </a:extLst>
          </p:cNvPr>
          <p:cNvSpPr txBox="1"/>
          <p:nvPr/>
        </p:nvSpPr>
        <p:spPr>
          <a:xfrm>
            <a:off x="443884" y="417250"/>
            <a:ext cx="8984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Analisi Di Joseph &amp; </a:t>
            </a:r>
            <a:r>
              <a:rPr lang="it-IT" sz="3200" dirty="0" err="1"/>
              <a:t>Pandya</a:t>
            </a:r>
            <a:r>
              <a:rPr lang="it-IT" sz="3200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3DDA9E6-19D5-4E4E-F2C6-82D7561A23CE}"/>
                  </a:ext>
                </a:extLst>
              </p:cNvPr>
              <p:cNvSpPr txBox="1"/>
              <p:nvPr/>
            </p:nvSpPr>
            <p:spPr>
              <a:xfrm>
                <a:off x="1784412" y="1225118"/>
                <a:ext cx="7288567" cy="8115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h𝑝</m:t>
                          </m:r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brk m:alnAt="7"/>
                                </m:r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b>
                        <m:sup/>
                        <m:e>
                          <m:d>
                            <m:dPr>
                              <m:begChr m:val="⌈"/>
                              <m:endChr m:val="⌉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83DDA9E6-19D5-4E4E-F2C6-82D7561A23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4412" y="1225118"/>
                <a:ext cx="7288567" cy="8115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76615C37-49A7-BEF5-34EA-7D1C9C55684E}"/>
                  </a:ext>
                </a:extLst>
              </p:cNvPr>
              <p:cNvSpPr txBox="1"/>
              <p:nvPr/>
            </p:nvSpPr>
            <p:spPr>
              <a:xfrm>
                <a:off x="443884" y="2299317"/>
                <a:ext cx="105910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Determinati i tempi di risposta ai fini della fattibilità basta verificare che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 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76615C37-49A7-BEF5-34EA-7D1C9C556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884" y="2299317"/>
                <a:ext cx="10591060" cy="369332"/>
              </a:xfrm>
              <a:prstGeom prst="rect">
                <a:avLst/>
              </a:prstGeom>
              <a:blipFill>
                <a:blip r:embed="rId3"/>
                <a:stretch>
                  <a:fillRect l="-518" t="-8197" b="-2459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6A1CFA3-FDF0-73C3-7D1F-B30A403D9165}"/>
                  </a:ext>
                </a:extLst>
              </p:cNvPr>
              <p:cNvSpPr txBox="1"/>
              <p:nvPr/>
            </p:nvSpPr>
            <p:spPr>
              <a:xfrm>
                <a:off x="443884" y="2782669"/>
                <a:ext cx="109106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Siamo nel caso in cui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 , </m:t>
                    </m:r>
                  </m:oMath>
                </a14:m>
                <a:r>
                  <a:rPr lang="it-IT" dirty="0"/>
                  <a:t> di fatto scegliamo dunque il Rate </a:t>
                </a:r>
                <a:r>
                  <a:rPr lang="it-IT" dirty="0" err="1"/>
                  <a:t>Monotic</a:t>
                </a:r>
                <a:r>
                  <a:rPr lang="it-IT" dirty="0"/>
                  <a:t> per l’assegnamento delle priorità </a:t>
                </a:r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6A1CFA3-FDF0-73C3-7D1F-B30A403D91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884" y="2782669"/>
                <a:ext cx="10910656" cy="646331"/>
              </a:xfrm>
              <a:prstGeom prst="rect">
                <a:avLst/>
              </a:prstGeom>
              <a:blipFill>
                <a:blip r:embed="rId4"/>
                <a:stretch>
                  <a:fillRect l="-503" t="-4673" b="-1308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CC9D95A6-496F-A3BF-A15F-D1537B76702F}"/>
                  </a:ext>
                </a:extLst>
              </p:cNvPr>
              <p:cNvSpPr txBox="1"/>
              <p:nvPr/>
            </p:nvSpPr>
            <p:spPr>
              <a:xfrm>
                <a:off x="1056443" y="3746376"/>
                <a:ext cx="9365942" cy="636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0,11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 ,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18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≈0,05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 ,  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≈0,08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CC9D95A6-496F-A3BF-A15F-D1537B7670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6443" y="3746376"/>
                <a:ext cx="9365942" cy="63658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D4565D60-2977-40D0-3649-DE695B30AA17}"/>
              </a:ext>
            </a:extLst>
          </p:cNvPr>
          <p:cNvSpPr txBox="1"/>
          <p:nvPr/>
        </p:nvSpPr>
        <p:spPr>
          <a:xfrm>
            <a:off x="443884" y="4856085"/>
            <a:ext cx="10741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Iniziamo dunque con il meno prioritario , cioè con P2.</a:t>
            </a:r>
          </a:p>
        </p:txBody>
      </p:sp>
    </p:spTree>
    <p:extLst>
      <p:ext uri="{BB962C8B-B14F-4D97-AF65-F5344CB8AC3E}">
        <p14:creationId xmlns:p14="http://schemas.microsoft.com/office/powerpoint/2010/main" val="258616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652_TF34100736.potx" id="{CD4AFADE-554F-4ABA-A8B0-623A6EAF2CE6}" vid="{0BB8F0A6-14AA-4E8B-9972-CC3665D2409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Rete</Template>
  <TotalTime>126</TotalTime>
  <Words>480</Words>
  <Application>Microsoft Office PowerPoint</Application>
  <PresentationFormat>Widescreen</PresentationFormat>
  <Paragraphs>85</Paragraphs>
  <Slides>11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 Math</vt:lpstr>
      <vt:lpstr>Century Gothic</vt:lpstr>
      <vt:lpstr>Rete</vt:lpstr>
      <vt:lpstr>Automation Engineering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Engineering</dc:title>
  <dc:creator>Nicola Corea</dc:creator>
  <cp:lastModifiedBy>Nicola Corea</cp:lastModifiedBy>
  <cp:revision>3</cp:revision>
  <dcterms:created xsi:type="dcterms:W3CDTF">2023-02-07T16:45:08Z</dcterms:created>
  <dcterms:modified xsi:type="dcterms:W3CDTF">2023-02-07T18:56:30Z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